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2"/>
  </p:notesMasterIdLst>
  <p:sldIdLst>
    <p:sldId id="258" r:id="rId3"/>
    <p:sldId id="401" r:id="rId4"/>
    <p:sldId id="259" r:id="rId5"/>
    <p:sldId id="402" r:id="rId6"/>
    <p:sldId id="403" r:id="rId7"/>
    <p:sldId id="434" r:id="rId8"/>
    <p:sldId id="444" r:id="rId9"/>
    <p:sldId id="405" r:id="rId10"/>
    <p:sldId id="406" r:id="rId11"/>
    <p:sldId id="442" r:id="rId12"/>
    <p:sldId id="408" r:id="rId13"/>
    <p:sldId id="443" r:id="rId14"/>
    <p:sldId id="445" r:id="rId15"/>
    <p:sldId id="407" r:id="rId16"/>
    <p:sldId id="409" r:id="rId17"/>
    <p:sldId id="410" r:id="rId18"/>
    <p:sldId id="411" r:id="rId19"/>
    <p:sldId id="446" r:id="rId20"/>
    <p:sldId id="447" r:id="rId21"/>
    <p:sldId id="413" r:id="rId22"/>
    <p:sldId id="414" r:id="rId23"/>
    <p:sldId id="415" r:id="rId24"/>
    <p:sldId id="448" r:id="rId25"/>
    <p:sldId id="417" r:id="rId26"/>
    <p:sldId id="441" r:id="rId27"/>
    <p:sldId id="418" r:id="rId28"/>
    <p:sldId id="419" r:id="rId29"/>
    <p:sldId id="420" r:id="rId30"/>
    <p:sldId id="435" r:id="rId31"/>
    <p:sldId id="421" r:id="rId32"/>
    <p:sldId id="422" r:id="rId33"/>
    <p:sldId id="423" r:id="rId34"/>
    <p:sldId id="424" r:id="rId35"/>
    <p:sldId id="425" r:id="rId36"/>
    <p:sldId id="427" r:id="rId37"/>
    <p:sldId id="428" r:id="rId38"/>
    <p:sldId id="449" r:id="rId39"/>
    <p:sldId id="429" r:id="rId40"/>
    <p:sldId id="430" r:id="rId41"/>
    <p:sldId id="432" r:id="rId42"/>
    <p:sldId id="431" r:id="rId43"/>
    <p:sldId id="439" r:id="rId44"/>
    <p:sldId id="399" r:id="rId45"/>
    <p:sldId id="436" r:id="rId46"/>
    <p:sldId id="437" r:id="rId47"/>
    <p:sldId id="438" r:id="rId48"/>
    <p:sldId id="367" r:id="rId49"/>
    <p:sldId id="440" r:id="rId50"/>
    <p:sldId id="263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-677" y="-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AB6645-9F81-4E35-9800-195CD076C085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482ED9-7898-48F8-82BC-E203CBB1D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84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B49F45-6DFD-4F78-BA4B-17794A9D54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6A76403-4369-4BA0-B23B-E591C065B6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F6773A6-3836-4364-BFEA-DBE90EEED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EECA8-6267-42C9-8B50-1E601A1DE4A1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66C22B3-B0FC-400E-9EB4-4A43997CE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69F8973-827B-48A3-83C3-FD5024A4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A4B1D-B746-4058-AB15-50C07F0D7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663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EB24BF-4AAA-4045-A3C4-862B96400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D3E0C247-5CC0-4779-B6B3-035CE248D3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577AD41-0191-4B43-B1D5-1F12A76CD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EECA8-6267-42C9-8B50-1E601A1DE4A1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06AD666-8955-4BE0-BB6F-6FE57AC17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89DB500-796F-4D8E-AD6B-BAF4731CC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A4B1D-B746-4058-AB15-50C07F0D7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23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3DA4D05D-97A7-4E20-AC52-EAB30EBA22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799EF04-995A-40B1-9CDC-2DEF24C08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95CB106-8FA2-4FCB-9C65-CA0838177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EECA8-6267-42C9-8B50-1E601A1DE4A1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07D46BC-0F3D-46C7-A8BB-ECEEF5C77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3999D5F-6C81-4A0B-BC9F-727AF854A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A4B1D-B746-4058-AB15-50C07F0D7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732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3"/>
          <p:cNvSpPr>
            <a:spLocks noChangeArrowheads="1"/>
          </p:cNvSpPr>
          <p:nvPr userDrawn="1"/>
        </p:nvSpPr>
        <p:spPr bwMode="auto">
          <a:xfrm>
            <a:off x="812800" y="4396526"/>
            <a:ext cx="10566400" cy="503349"/>
          </a:xfrm>
          <a:prstGeom prst="roundRect">
            <a:avLst>
              <a:gd name="adj" fmla="val 9389"/>
            </a:avLst>
          </a:prstGeom>
          <a:gradFill rotWithShape="1">
            <a:gsLst>
              <a:gs pos="100000">
                <a:srgbClr val="FFFFFF"/>
              </a:gs>
              <a:gs pos="100000">
                <a:srgbClr val="00005E"/>
              </a:gs>
            </a:gsLst>
            <a:lin ang="5400000" scaled="1"/>
          </a:gradFill>
          <a:ln w="114300" cmpd="thickThin" algn="ctr">
            <a:solidFill>
              <a:srgbClr val="D4A940"/>
            </a:solidFill>
            <a:round/>
            <a:headEnd/>
            <a:tailEnd/>
          </a:ln>
          <a:effectLst/>
        </p:spPr>
        <p:txBody>
          <a:bodyPr wrap="square" anchor="ctr">
            <a:spAutoFit/>
          </a:bodyPr>
          <a:lstStyle>
            <a:lvl1pPr marL="712788" indent="-623888"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712788" marR="0" lvl="0" indent="-623888" algn="ctr" defTabSz="914400" rtl="1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029200"/>
            <a:ext cx="8534400" cy="685800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506F-E2EA-4C9F-BEAB-8CDB92E202B1}" type="datetime1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Internal Medicine Department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A3EC9-E8BA-4062-809F-C0D16F9877FA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837" y="1143001"/>
            <a:ext cx="2988164" cy="2241123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442447"/>
            <a:ext cx="10363200" cy="1470025"/>
          </a:xfrm>
        </p:spPr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07433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5F3C-1B47-474E-B225-70A846F2BC3A}" type="datetime1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Internal Medicine Department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A3EC9-E8BA-4062-809F-C0D16F9877FA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540973" y="501178"/>
            <a:ext cx="11041428" cy="794222"/>
            <a:chOff x="405729" y="488237"/>
            <a:chExt cx="8281071" cy="526004"/>
          </a:xfrm>
        </p:grpSpPr>
        <p:sp>
          <p:nvSpPr>
            <p:cNvPr id="8" name="AutoShape 13"/>
            <p:cNvSpPr>
              <a:spLocks noChangeArrowheads="1"/>
            </p:cNvSpPr>
            <p:nvPr/>
          </p:nvSpPr>
          <p:spPr bwMode="auto">
            <a:xfrm>
              <a:off x="405729" y="555479"/>
              <a:ext cx="8281071" cy="363279"/>
            </a:xfrm>
            <a:prstGeom prst="roundRect">
              <a:avLst>
                <a:gd name="adj" fmla="val 9389"/>
              </a:avLst>
            </a:prstGeom>
            <a:gradFill rotWithShape="1">
              <a:gsLst>
                <a:gs pos="100000">
                  <a:srgbClr val="FFFFFF"/>
                </a:gs>
                <a:gs pos="100000">
                  <a:srgbClr val="00005E"/>
                </a:gs>
              </a:gsLst>
              <a:lin ang="5400000" scaled="1"/>
            </a:gradFill>
            <a:ln w="114300" cmpd="thickThin" algn="ctr">
              <a:solidFill>
                <a:srgbClr val="D4A940"/>
              </a:solidFill>
              <a:round/>
              <a:headEnd/>
              <a:tailEnd/>
            </a:ln>
            <a:effectLst/>
          </p:spPr>
          <p:txBody>
            <a:bodyPr wrap="square" anchor="ctr">
              <a:spAutoFit/>
            </a:bodyPr>
            <a:lstStyle>
              <a:lvl1pPr marL="712788" indent="-623888" algn="r" rtl="1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88900" indent="0" algn="ctr" rtl="0">
                <a:buNone/>
              </a:pPr>
              <a:endParaRPr lang="en-US" sz="2800" b="1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8600" y="488237"/>
              <a:ext cx="683678" cy="526004"/>
            </a:xfrm>
            <a:prstGeom prst="flowChartConnector">
              <a:avLst/>
            </a:prstGeom>
            <a:noFill/>
            <a:ln>
              <a:noFill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972" y="602708"/>
            <a:ext cx="9956800" cy="548521"/>
          </a:xfrm>
        </p:spPr>
        <p:txBody>
          <a:bodyPr>
            <a:noAutofit/>
          </a:bodyPr>
          <a:lstStyle>
            <a:lvl1pPr>
              <a:defRPr sz="3600" b="1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51974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F6AB1-95B4-4FF5-8F34-82E7A64050BB}" type="datetime1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Internal Medicine Department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A3EC9-E8BA-4062-809F-C0D16F987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082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C5262-0E6C-4051-A67E-515B82B65C02}" type="datetime1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Internal Medicine Department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A3EC9-E8BA-4062-809F-C0D16F987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286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B69B-51C3-4B2C-AD98-819D994A10EA}" type="datetime1">
              <a:rPr lang="en-US" smtClean="0"/>
              <a:t>3/4/2025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Internal Medicine Department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A3EC9-E8BA-4062-809F-C0D16F987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2694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77F6-B273-45AC-BE2A-85163796C704}" type="datetime1">
              <a:rPr lang="en-US" smtClean="0"/>
              <a:t>3/4/2025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Internal Medicine Department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A3EC9-E8BA-4062-809F-C0D16F987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0259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39CA6-B08C-4DF9-B500-FB407F10CCAA}" type="datetime1">
              <a:rPr lang="en-US" smtClean="0"/>
              <a:t>3/4/2025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Internal Medicine Department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A3EC9-E8BA-4062-809F-C0D16F987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5912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66F29-2E23-43A2-9366-C52182AE2FB6}" type="datetime1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Internal Medicine Department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A3EC9-E8BA-4062-809F-C0D16F987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772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AC612C4-C0D5-423F-B73B-80CE733C9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FB596D4-D0A9-4479-9674-5E4DD3169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DA7A2BB-646A-43E0-87E9-6DFD59C98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EECA8-6267-42C9-8B50-1E601A1DE4A1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4ADBE23-AA53-43FF-B6F2-E497913A8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2D8A902-BC0E-4E52-A7E7-41B56FDF5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A4B1D-B746-4058-AB15-50C07F0D7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5081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555A0-11E2-4BDB-9EB5-2D49C2E5AE58}" type="datetime1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Internal Medicine Department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A3EC9-E8BA-4062-809F-C0D16F987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423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27EE1-64A4-4414-970C-63593BC2056E}" type="datetime1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Internal Medicine Department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A3EC9-E8BA-4062-809F-C0D16F987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4552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2D953-51FC-49C6-A524-C090F222212A}" type="datetime1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Internal Medicine Department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A3EC9-E8BA-4062-809F-C0D16F987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039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87EEC3E-6C5B-4530-A198-593EBDDEF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08144C1-35A0-4909-AB4B-1896AA7383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092A49D-E683-4108-8599-EE3FD4C47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EECA8-6267-42C9-8B50-1E601A1DE4A1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9A5B848-FD3A-4334-90D9-4C3EDD7D2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85717BE-BB2A-4B2D-9D02-619BE9DF5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A4B1D-B746-4058-AB15-50C07F0D7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189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86B0F2-CF32-4BFB-A55B-F8FB9205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829306D-E0DC-474D-8A0D-F9AC23643D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145A154-8AC5-4788-A39B-7FDBD9CB30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DC6826D-B761-4BF6-85D2-11F0428F9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EECA8-6267-42C9-8B50-1E601A1DE4A1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ABD2693-7B0B-4F0F-825B-B4CA8272C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E48F547-598A-4B40-B962-C49A899C2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A4B1D-B746-4058-AB15-50C07F0D7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757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5AEE701-A06F-49DA-A5DE-D9F8123EA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9AFD24A-003B-4037-94C4-F373CEFD7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6BDF7A6-22B1-44F3-8DDF-224A40B1A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84CD3E9B-3979-4F92-832B-C909128B3A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31596340-EDE2-437C-80BF-632B28779D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9986B706-4C1E-4894-91DB-85C8BED77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EECA8-6267-42C9-8B50-1E601A1DE4A1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1D9FF09A-F130-4727-BDCF-1256401B5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369D0A9-5D82-49DD-9269-2E51D703B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A4B1D-B746-4058-AB15-50C07F0D7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263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F0BF8D6-053B-47B9-B407-44682C77C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F8699B78-E2D5-4180-98B0-C0524701E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EECA8-6267-42C9-8B50-1E601A1DE4A1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E471964-5B18-4908-9BDC-7C469A152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44E928E-8296-4340-8836-E6D83B1CC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A4B1D-B746-4058-AB15-50C07F0D7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452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620BC91E-E2B0-4642-9745-B5C329102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EECA8-6267-42C9-8B50-1E601A1DE4A1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11DF81E4-505C-4245-A977-6C0E33268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483650C-597B-4D6E-A5B3-426A049AD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A4B1D-B746-4058-AB15-50C07F0D7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26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E3554F0-3845-48C0-9290-7B5766B6A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99B4972-A132-4C57-AD11-8A1EF76A5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F050231-559B-44FF-861B-0955F7ED91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4A5EC43-B704-4BAD-929D-1CB1B5101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EECA8-6267-42C9-8B50-1E601A1DE4A1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34BEB29-CFE5-4E8F-AF86-C440BBE26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9CD9545-9207-41E9-A87E-772662124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A4B1D-B746-4058-AB15-50C07F0D7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50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B63BB75-3E57-429A-B846-797693152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06EEEC7-D3B9-4055-ADCB-1CFA8FB865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F237FB4-ED8A-451F-9936-EEF7CED28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C75AF31-49A8-4CFD-BFF5-01F8969DC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EECA8-6267-42C9-8B50-1E601A1DE4A1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9778755-5F44-4634-A0D1-62B1BFFAE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B67826F-9E45-4BE0-B1DC-8D8CCC97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A4B1D-B746-4058-AB15-50C07F0D7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621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1F6233E0-2F20-49E2-9D40-5C2C6EA36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68532CB-4D4A-41ED-9268-E6CE7218B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EC60FCF-9D51-460C-92A0-7A53032B7A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EECA8-6267-42C9-8B50-1E601A1DE4A1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4A34EA1-07B0-4820-89A4-9AD6363C9B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63E33E4-E1ED-4150-89B6-3BE5D43612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A4B1D-B746-4058-AB15-50C07F0D7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834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C70968-20C7-4405-B054-A4A2B2AB1B14}" type="datetime1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Internal Medicine Department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A3EC9-E8BA-4062-809F-C0D16F987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403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effectivehealthcare.ahrq.gov/" TargetMode="Externa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1" y="1121824"/>
            <a:ext cx="2241123" cy="2241123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5" name="AutoShape 13"/>
          <p:cNvSpPr>
            <a:spLocks noChangeArrowheads="1"/>
          </p:cNvSpPr>
          <p:nvPr/>
        </p:nvSpPr>
        <p:spPr bwMode="auto">
          <a:xfrm>
            <a:off x="2703904" y="3705602"/>
            <a:ext cx="6434514" cy="1176093"/>
          </a:xfrm>
          <a:prstGeom prst="roundRect">
            <a:avLst>
              <a:gd name="adj" fmla="val 9389"/>
            </a:avLst>
          </a:prstGeom>
          <a:gradFill rotWithShape="1">
            <a:gsLst>
              <a:gs pos="100000">
                <a:srgbClr val="FFFFFF"/>
              </a:gs>
              <a:gs pos="100000">
                <a:srgbClr val="00005E"/>
              </a:gs>
            </a:gsLst>
            <a:lin ang="5400000" scaled="1"/>
          </a:gradFill>
          <a:ln w="114300" cmpd="thickThin" algn="ctr">
            <a:solidFill>
              <a:srgbClr val="D4A940"/>
            </a:solidFill>
            <a:round/>
            <a:headEnd/>
            <a:tailEnd/>
          </a:ln>
          <a:effectLst/>
        </p:spPr>
        <p:txBody>
          <a:bodyPr wrap="square" anchor="ctr">
            <a:spAutoFit/>
          </a:bodyPr>
          <a:lstStyle>
            <a:lvl1pPr marL="712788" indent="-623888"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712788" marR="0" lvl="0" indent="-623888" algn="ctr" defTabSz="914400" rtl="1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ar-SA" sz="5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88900" marR="0" lvl="0" indent="0" algn="ctr" defTabSz="914400" rtl="1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0" cap="none" spc="0" normalizeH="0" baseline="0" noProof="0" dirty="0">
                <a:ln w="0"/>
                <a:solidFill>
                  <a:srgbClr val="6633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Armed Forces College of Medicine</a:t>
            </a:r>
          </a:p>
          <a:p>
            <a:pPr marL="88900" marR="0" lvl="0" indent="0" algn="ctr" defTabSz="914400" rtl="1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0" cap="none" spc="0" normalizeH="0" baseline="0" noProof="0" dirty="0">
                <a:ln w="0"/>
                <a:solidFill>
                  <a:srgbClr val="6633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AFCM</a:t>
            </a:r>
            <a:endParaRPr kumimoji="0" lang="en-US" sz="2400" b="1" i="0" u="none" strike="noStrike" kern="0" cap="none" spc="0" normalizeH="0" baseline="0" noProof="0" dirty="0">
              <a:ln w="0"/>
              <a:solidFill>
                <a:srgbClr val="6633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705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733" y="609600"/>
            <a:ext cx="10203392" cy="5739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010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 ECG</a:t>
            </a:r>
            <a:endParaRPr lang="ar-EG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75" y="1274568"/>
            <a:ext cx="8039100" cy="5355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736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159674"/>
            <a:ext cx="8610600" cy="6641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435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" y="542924"/>
            <a:ext cx="10469787" cy="517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2933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/>
              <a:t>Positive stress ECG</a:t>
            </a:r>
            <a:endParaRPr lang="en-US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cs-CZ"/>
          </a:p>
        </p:txBody>
      </p:sp>
      <p:pic>
        <p:nvPicPr>
          <p:cNvPr id="112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447800"/>
            <a:ext cx="6362700" cy="485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9138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Transthorathic</a:t>
            </a:r>
            <a:r>
              <a:rPr lang="en-US" dirty="0"/>
              <a:t> Echocardiography</a:t>
            </a:r>
            <a:endParaRPr lang="ar-E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352" y="1547812"/>
            <a:ext cx="6246564" cy="419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16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Transthoracic echocardiography is an examination with </a:t>
            </a:r>
            <a:r>
              <a:rPr lang="en-US" b="1" dirty="0"/>
              <a:t>not known side effects, has a widespread availability, represents a low-cost high-effective approach and can be used in a large variety of clinical questions. </a:t>
            </a:r>
          </a:p>
          <a:p>
            <a:r>
              <a:rPr lang="en-US" dirty="0"/>
              <a:t>However, even if the possibility of becoming a wide range screening method exists, echocardiography examinations should be rationalized to meet criteria of incremental clinical value.</a:t>
            </a:r>
            <a:endParaRPr lang="ar-E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TTE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1557247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20800"/>
            <a:ext cx="10972800" cy="5333999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ar-EG" dirty="0">
                <a:latin typeface="Arial" panose="020B0604020202020204" pitchFamily="34" charset="0"/>
              </a:rPr>
              <a:t>– 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ar-EG" dirty="0">
                <a:latin typeface="Arial" panose="020B0604020202020204" pitchFamily="34" charset="0"/>
              </a:rPr>
              <a:t>Symptoms potentially due to suspected cardiac etiology.</a:t>
            </a:r>
            <a:br>
              <a:rPr lang="ar-EG" dirty="0">
                <a:latin typeface="Arial" panose="020B0604020202020204" pitchFamily="34" charset="0"/>
              </a:rPr>
            </a:br>
            <a:r>
              <a:rPr lang="ar-EG" dirty="0">
                <a:latin typeface="Arial" panose="020B0604020202020204" pitchFamily="34" charset="0"/>
              </a:rPr>
              <a:t>  – Assessment of known or suspected adult congenital heart dis.</a:t>
            </a:r>
            <a:br>
              <a:rPr lang="ar-EG" dirty="0">
                <a:latin typeface="Arial" panose="020B0604020202020204" pitchFamily="34" charset="0"/>
              </a:rPr>
            </a:br>
            <a:r>
              <a:rPr lang="ar-EG" dirty="0">
                <a:latin typeface="Arial" panose="020B0604020202020204" pitchFamily="34" charset="0"/>
              </a:rPr>
              <a:t>  – </a:t>
            </a:r>
            <a:r>
              <a:rPr lang="en-US" dirty="0">
                <a:latin typeface="Arial" panose="020B0604020202020204" pitchFamily="34" charset="0"/>
              </a:rPr>
              <a:t>Assessment of CAD and its mechanical complications.</a:t>
            </a:r>
            <a:r>
              <a:rPr lang="ar-EG" dirty="0">
                <a:latin typeface="Arial" panose="020B0604020202020204" pitchFamily="34" charset="0"/>
              </a:rPr>
              <a:t/>
            </a:r>
            <a:br>
              <a:rPr lang="ar-EG" dirty="0">
                <a:latin typeface="Arial" panose="020B0604020202020204" pitchFamily="34" charset="0"/>
              </a:rPr>
            </a:br>
            <a:r>
              <a:rPr lang="ar-EG" dirty="0">
                <a:latin typeface="Arial" panose="020B0604020202020204" pitchFamily="34" charset="0"/>
              </a:rPr>
              <a:t>  – </a:t>
            </a:r>
            <a:r>
              <a:rPr lang="en-US" dirty="0">
                <a:latin typeface="Arial" panose="020B0604020202020204" pitchFamily="34" charset="0"/>
              </a:rPr>
              <a:t>E</a:t>
            </a:r>
            <a:r>
              <a:rPr lang="ar-EG" dirty="0">
                <a:latin typeface="Arial" panose="020B0604020202020204" pitchFamily="34" charset="0"/>
              </a:rPr>
              <a:t>valuation of valvular </a:t>
            </a:r>
            <a:r>
              <a:rPr lang="en-US" dirty="0">
                <a:latin typeface="Arial" panose="020B0604020202020204" pitchFamily="34" charset="0"/>
              </a:rPr>
              <a:t>&amp;</a:t>
            </a:r>
            <a:r>
              <a:rPr lang="ar-EG" dirty="0">
                <a:latin typeface="Arial" panose="020B0604020202020204" pitchFamily="34" charset="0"/>
              </a:rPr>
              <a:t> structura</a:t>
            </a:r>
            <a:r>
              <a:rPr lang="en-US" dirty="0">
                <a:latin typeface="Arial" panose="020B0604020202020204" pitchFamily="34" charset="0"/>
              </a:rPr>
              <a:t>l</a:t>
            </a:r>
            <a:r>
              <a:rPr lang="ar-EG" dirty="0">
                <a:latin typeface="Arial" panose="020B0604020202020204" pitchFamily="34" charset="0"/>
              </a:rPr>
              <a:t> heart disease.</a:t>
            </a:r>
            <a:br>
              <a:rPr lang="ar-EG" dirty="0">
                <a:latin typeface="Arial" panose="020B0604020202020204" pitchFamily="34" charset="0"/>
              </a:rPr>
            </a:br>
            <a:r>
              <a:rPr lang="ar-EG" dirty="0">
                <a:latin typeface="Arial" panose="020B0604020202020204" pitchFamily="34" charset="0"/>
              </a:rPr>
              <a:t>  – Initial evaluation of prosthetic valve for establishment of baseline </a:t>
            </a:r>
            <a:endParaRPr lang="en-US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>
                <a:latin typeface="Arial" panose="020B0604020202020204" pitchFamily="34" charset="0"/>
              </a:rPr>
              <a:t>     </a:t>
            </a:r>
            <a:r>
              <a:rPr lang="ar-EG" dirty="0">
                <a:latin typeface="Arial" panose="020B0604020202020204" pitchFamily="34" charset="0"/>
              </a:rPr>
              <a:t>after placement.</a:t>
            </a:r>
            <a:br>
              <a:rPr lang="ar-EG" dirty="0">
                <a:latin typeface="Arial" panose="020B0604020202020204" pitchFamily="34" charset="0"/>
              </a:rPr>
            </a:br>
            <a:r>
              <a:rPr lang="ar-EG" dirty="0">
                <a:latin typeface="Arial" panose="020B0604020202020204" pitchFamily="34" charset="0"/>
              </a:rPr>
              <a:t>  – Initial evaluation of suspected infective endocarditis.</a:t>
            </a:r>
            <a:br>
              <a:rPr lang="ar-EG" dirty="0">
                <a:latin typeface="Arial" panose="020B0604020202020204" pitchFamily="34" charset="0"/>
              </a:rPr>
            </a:br>
            <a:r>
              <a:rPr lang="ar-EG" dirty="0">
                <a:latin typeface="Arial" panose="020B0604020202020204" pitchFamily="34" charset="0"/>
              </a:rPr>
              <a:t>  – Evaluation of cardiac mass (suspected tumor or thrombus).</a:t>
            </a:r>
            <a:br>
              <a:rPr lang="ar-EG" dirty="0">
                <a:latin typeface="Arial" panose="020B0604020202020204" pitchFamily="34" charset="0"/>
              </a:rPr>
            </a:br>
            <a:r>
              <a:rPr lang="ar-EG" dirty="0">
                <a:latin typeface="Arial" panose="020B0604020202020204" pitchFamily="34" charset="0"/>
              </a:rPr>
              <a:t>  – Evaluation of pericardial conditions: i.e. pericardial effusion, </a:t>
            </a:r>
            <a:endParaRPr lang="en-US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>
                <a:latin typeface="Arial" panose="020B0604020202020204" pitchFamily="34" charset="0"/>
              </a:rPr>
              <a:t>     </a:t>
            </a:r>
            <a:r>
              <a:rPr lang="ar-EG" dirty="0">
                <a:latin typeface="Arial" panose="020B0604020202020204" pitchFamily="34" charset="0"/>
              </a:rPr>
              <a:t>constrictive pericarditis.</a:t>
            </a:r>
            <a:br>
              <a:rPr lang="ar-EG" dirty="0">
                <a:latin typeface="Arial" panose="020B0604020202020204" pitchFamily="34" charset="0"/>
              </a:rPr>
            </a:br>
            <a:r>
              <a:rPr lang="ar-EG" dirty="0">
                <a:latin typeface="Arial" panose="020B0604020202020204" pitchFamily="34" charset="0"/>
              </a:rPr>
              <a:t>  – Initial evaluation of known or suspected cardiomyopathy.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indications </a:t>
            </a:r>
            <a:endParaRPr lang="ar-EG" dirty="0"/>
          </a:p>
        </p:txBody>
      </p:sp>
      <p:sp>
        <p:nvSpPr>
          <p:cNvPr id="17" name="AutoShape 14" descr="https://echobasics.de/trenner.gif"/>
          <p:cNvSpPr>
            <a:spLocks noChangeAspect="1" noChangeArrowheads="1"/>
          </p:cNvSpPr>
          <p:nvPr/>
        </p:nvSpPr>
        <p:spPr bwMode="auto">
          <a:xfrm>
            <a:off x="155575" y="-2471738"/>
            <a:ext cx="190500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EG"/>
          </a:p>
        </p:txBody>
      </p:sp>
      <p:sp>
        <p:nvSpPr>
          <p:cNvPr id="18" name="AutoShape 15" descr="https://echobasics.de/trenner.gif"/>
          <p:cNvSpPr>
            <a:spLocks noChangeAspect="1" noChangeArrowheads="1"/>
          </p:cNvSpPr>
          <p:nvPr/>
        </p:nvSpPr>
        <p:spPr bwMode="auto">
          <a:xfrm>
            <a:off x="155575" y="-1922463"/>
            <a:ext cx="190500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EG"/>
          </a:p>
        </p:txBody>
      </p:sp>
      <p:sp>
        <p:nvSpPr>
          <p:cNvPr id="19" name="AutoShape 16" descr="https://echobasics.de/trenner.gif"/>
          <p:cNvSpPr>
            <a:spLocks noChangeAspect="1" noChangeArrowheads="1"/>
          </p:cNvSpPr>
          <p:nvPr/>
        </p:nvSpPr>
        <p:spPr bwMode="auto">
          <a:xfrm>
            <a:off x="155575" y="-1373188"/>
            <a:ext cx="190500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EG"/>
          </a:p>
        </p:txBody>
      </p:sp>
      <p:sp>
        <p:nvSpPr>
          <p:cNvPr id="20" name="AutoShape 17" descr="https://echobasics.de/trenner.gif"/>
          <p:cNvSpPr>
            <a:spLocks noChangeAspect="1" noChangeArrowheads="1"/>
          </p:cNvSpPr>
          <p:nvPr/>
        </p:nvSpPr>
        <p:spPr bwMode="auto">
          <a:xfrm>
            <a:off x="155575" y="-823913"/>
            <a:ext cx="190500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EG"/>
          </a:p>
        </p:txBody>
      </p:sp>
      <p:sp>
        <p:nvSpPr>
          <p:cNvPr id="21" name="AutoShape 18" descr="https://echobasics.de/trenner.gif"/>
          <p:cNvSpPr>
            <a:spLocks noChangeAspect="1" noChangeArrowheads="1"/>
          </p:cNvSpPr>
          <p:nvPr/>
        </p:nvSpPr>
        <p:spPr bwMode="auto">
          <a:xfrm>
            <a:off x="155575" y="-549275"/>
            <a:ext cx="2381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EG"/>
          </a:p>
        </p:txBody>
      </p:sp>
      <p:sp>
        <p:nvSpPr>
          <p:cNvPr id="22" name="AutoShape 19" descr="https://echobasics.de/trenner.gif"/>
          <p:cNvSpPr>
            <a:spLocks noChangeAspect="1" noChangeArrowheads="1"/>
          </p:cNvSpPr>
          <p:nvPr/>
        </p:nvSpPr>
        <p:spPr bwMode="auto">
          <a:xfrm>
            <a:off x="155575" y="0"/>
            <a:ext cx="190500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EG"/>
          </a:p>
        </p:txBody>
      </p:sp>
      <p:sp>
        <p:nvSpPr>
          <p:cNvPr id="23" name="AutoShape 20" descr="https://echobasics.de/trenner.gif"/>
          <p:cNvSpPr>
            <a:spLocks noChangeAspect="1" noChangeArrowheads="1"/>
          </p:cNvSpPr>
          <p:nvPr/>
        </p:nvSpPr>
        <p:spPr bwMode="auto">
          <a:xfrm>
            <a:off x="155575" y="549275"/>
            <a:ext cx="190500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EG"/>
          </a:p>
        </p:txBody>
      </p:sp>
      <p:sp>
        <p:nvSpPr>
          <p:cNvPr id="24" name="AutoShape 21" descr="https://echobasics.de/trenner.gif"/>
          <p:cNvSpPr>
            <a:spLocks noChangeAspect="1" noChangeArrowheads="1"/>
          </p:cNvSpPr>
          <p:nvPr/>
        </p:nvSpPr>
        <p:spPr bwMode="auto">
          <a:xfrm>
            <a:off x="155575" y="1098550"/>
            <a:ext cx="190500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EG"/>
          </a:p>
        </p:txBody>
      </p:sp>
      <p:sp>
        <p:nvSpPr>
          <p:cNvPr id="25" name="AutoShape 22" descr="https://echobasics.de/trenner.gif"/>
          <p:cNvSpPr>
            <a:spLocks noChangeAspect="1" noChangeArrowheads="1"/>
          </p:cNvSpPr>
          <p:nvPr/>
        </p:nvSpPr>
        <p:spPr bwMode="auto">
          <a:xfrm>
            <a:off x="155575" y="1647825"/>
            <a:ext cx="190500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EG"/>
          </a:p>
        </p:txBody>
      </p:sp>
      <p:sp>
        <p:nvSpPr>
          <p:cNvPr id="26" name="AutoShape 23" descr="https://echobasics.de/trenner.gif"/>
          <p:cNvSpPr>
            <a:spLocks noChangeAspect="1" noChangeArrowheads="1"/>
          </p:cNvSpPr>
          <p:nvPr/>
        </p:nvSpPr>
        <p:spPr bwMode="auto">
          <a:xfrm>
            <a:off x="155575" y="2197100"/>
            <a:ext cx="190500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EG"/>
          </a:p>
        </p:txBody>
      </p:sp>
      <p:sp>
        <p:nvSpPr>
          <p:cNvPr id="27" name="AutoShape 24" descr="https://echobasics.de/trenner.gif"/>
          <p:cNvSpPr>
            <a:spLocks noChangeAspect="1" noChangeArrowheads="1"/>
          </p:cNvSpPr>
          <p:nvPr/>
        </p:nvSpPr>
        <p:spPr bwMode="auto">
          <a:xfrm>
            <a:off x="155575" y="2746375"/>
            <a:ext cx="190500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541554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457200"/>
            <a:ext cx="3580906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887" y="457200"/>
            <a:ext cx="3740755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813" y="495300"/>
            <a:ext cx="3605212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647453" y="3105150"/>
            <a:ext cx="2828925" cy="4762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Normal</a:t>
            </a:r>
          </a:p>
          <a:p>
            <a:pPr algn="ctr"/>
            <a:endParaRPr lang="en-US" dirty="0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3409951"/>
            <a:ext cx="3718980" cy="2390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1054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287910"/>
            <a:ext cx="8181975" cy="614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1785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67959"/>
            <a:ext cx="2241123" cy="2241123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5" name="AutoShape 13"/>
          <p:cNvSpPr>
            <a:spLocks noChangeArrowheads="1"/>
          </p:cNvSpPr>
          <p:nvPr/>
        </p:nvSpPr>
        <p:spPr bwMode="auto">
          <a:xfrm>
            <a:off x="1344058" y="2695495"/>
            <a:ext cx="9606707" cy="866340"/>
          </a:xfrm>
          <a:prstGeom prst="roundRect">
            <a:avLst>
              <a:gd name="adj" fmla="val 9389"/>
            </a:avLst>
          </a:prstGeom>
          <a:gradFill rotWithShape="1">
            <a:gsLst>
              <a:gs pos="100000">
                <a:srgbClr val="FFFFFF"/>
              </a:gs>
              <a:gs pos="100000">
                <a:srgbClr val="00005E"/>
              </a:gs>
            </a:gsLst>
            <a:lin ang="5400000" scaled="1"/>
          </a:gradFill>
          <a:ln w="114300" cmpd="thickThin" algn="ctr">
            <a:solidFill>
              <a:srgbClr val="D4A940"/>
            </a:solidFill>
            <a:round/>
            <a:headEnd/>
            <a:tailEnd/>
          </a:ln>
          <a:effectLst/>
        </p:spPr>
        <p:txBody>
          <a:bodyPr wrap="square" anchor="ctr">
            <a:spAutoFit/>
          </a:bodyPr>
          <a:lstStyle>
            <a:lvl1pPr marL="712788" indent="-623888"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ar-SA" sz="500" b="1" kern="0" dirty="0">
              <a:solidFill>
                <a:srgbClr val="FFFF00"/>
              </a:solidFill>
              <a:latin typeface="Times New Roman" panose="02020603050405020304" pitchFamily="18" charset="0"/>
            </a:endParaRPr>
          </a:p>
          <a:p>
            <a:pPr marL="88900" indent="0" algn="ctr" eaLnBrk="0" fontAlgn="base" hangingPunct="0">
              <a:spcAft>
                <a:spcPct val="0"/>
              </a:spcAft>
              <a:buFontTx/>
              <a:buNone/>
              <a:defRPr/>
            </a:pPr>
            <a:r>
              <a:rPr lang="en-US" sz="3600" b="1" kern="0" dirty="0">
                <a:ln w="0"/>
                <a:solidFill>
                  <a:srgbClr val="66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Noninvasive &amp; invasive cardiac investigations</a:t>
            </a:r>
          </a:p>
        </p:txBody>
      </p:sp>
      <p:sp>
        <p:nvSpPr>
          <p:cNvPr id="6" name="AutoShape 13"/>
          <p:cNvSpPr>
            <a:spLocks noChangeArrowheads="1"/>
          </p:cNvSpPr>
          <p:nvPr/>
        </p:nvSpPr>
        <p:spPr bwMode="auto">
          <a:xfrm>
            <a:off x="2703904" y="3948248"/>
            <a:ext cx="6434514" cy="2544169"/>
          </a:xfrm>
          <a:prstGeom prst="roundRect">
            <a:avLst>
              <a:gd name="adj" fmla="val 9389"/>
            </a:avLst>
          </a:prstGeom>
          <a:gradFill rotWithShape="1">
            <a:gsLst>
              <a:gs pos="100000">
                <a:srgbClr val="FFFFFF"/>
              </a:gs>
              <a:gs pos="100000">
                <a:srgbClr val="00005E"/>
              </a:gs>
            </a:gsLst>
            <a:lin ang="5400000" scaled="1"/>
          </a:gradFill>
          <a:ln w="114300" cmpd="thickThin" algn="ctr">
            <a:solidFill>
              <a:srgbClr val="D4A940"/>
            </a:solidFill>
            <a:round/>
            <a:headEnd/>
            <a:tailEnd/>
          </a:ln>
          <a:effectLst/>
        </p:spPr>
        <p:txBody>
          <a:bodyPr wrap="square" anchor="ctr">
            <a:spAutoFit/>
          </a:bodyPr>
          <a:lstStyle>
            <a:lvl1pPr marL="712788" indent="-623888"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ar-SA" sz="500" b="1" kern="0" dirty="0">
              <a:solidFill>
                <a:srgbClr val="FFFF00"/>
              </a:solidFill>
              <a:latin typeface="Times New Roman" panose="02020603050405020304" pitchFamily="18" charset="0"/>
            </a:endParaRPr>
          </a:p>
          <a:p>
            <a:pPr marL="88900" indent="0" algn="ctr" eaLnBrk="0" fontAlgn="base" hangingPunct="0">
              <a:spcAft>
                <a:spcPct val="0"/>
              </a:spcAft>
              <a:buFontTx/>
              <a:buNone/>
              <a:defRPr/>
            </a:pPr>
            <a:r>
              <a:rPr lang="en-US" b="1" i="1" kern="0" dirty="0">
                <a:ln w="0"/>
                <a:solidFill>
                  <a:srgbClr val="FF0000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Prepared by </a:t>
            </a:r>
          </a:p>
          <a:p>
            <a:pPr marL="88900" indent="0" algn="ctr" eaLnBrk="0" fontAlgn="base" hangingPunct="0">
              <a:spcAft>
                <a:spcPct val="0"/>
              </a:spcAft>
              <a:buFontTx/>
              <a:buNone/>
              <a:defRPr/>
            </a:pPr>
            <a:r>
              <a:rPr lang="en-US" b="1" i="1" kern="0" dirty="0">
                <a:ln w="0"/>
                <a:solidFill>
                  <a:srgbClr val="FF0000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Ahmed </a:t>
            </a:r>
            <a:r>
              <a:rPr lang="en-US" b="1" i="1" kern="0" dirty="0" err="1">
                <a:ln w="0"/>
                <a:solidFill>
                  <a:srgbClr val="FF0000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Magdy</a:t>
            </a:r>
            <a:r>
              <a:rPr lang="en-US" b="1" i="1" kern="0" dirty="0">
                <a:ln w="0"/>
                <a:solidFill>
                  <a:srgbClr val="FF0000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 </a:t>
            </a:r>
            <a:r>
              <a:rPr lang="en-US" b="1" i="1" kern="0" dirty="0" err="1">
                <a:ln w="0"/>
                <a:solidFill>
                  <a:srgbClr val="FF0000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Mostafa</a:t>
            </a:r>
            <a:r>
              <a:rPr lang="en-US" b="1" i="1" kern="0" dirty="0">
                <a:ln w="0"/>
                <a:solidFill>
                  <a:srgbClr val="FF0000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, MD</a:t>
            </a:r>
          </a:p>
          <a:p>
            <a:pPr marL="88900" indent="0" algn="ctr" eaLnBrk="0" fontAlgn="base" hangingPunct="0">
              <a:spcAft>
                <a:spcPct val="0"/>
              </a:spcAft>
              <a:buFontTx/>
              <a:buNone/>
              <a:defRPr/>
            </a:pPr>
            <a:r>
              <a:rPr lang="en-US" b="1" i="1" kern="0" dirty="0">
                <a:ln w="0"/>
                <a:solidFill>
                  <a:srgbClr val="FF0000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Lecturer of Cardiology, AFCM</a:t>
            </a:r>
          </a:p>
        </p:txBody>
      </p:sp>
    </p:spTree>
    <p:extLst>
      <p:ext uri="{BB962C8B-B14F-4D97-AF65-F5344CB8AC3E}">
        <p14:creationId xmlns:p14="http://schemas.microsoft.com/office/powerpoint/2010/main" val="2852207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560022" y="593183"/>
            <a:ext cx="9956800" cy="548521"/>
          </a:xfrm>
        </p:spPr>
        <p:txBody>
          <a:bodyPr/>
          <a:lstStyle/>
          <a:p>
            <a:pPr eaLnBrk="1" hangingPunct="1"/>
            <a:r>
              <a:rPr lang="cs-CZ"/>
              <a:t>Stress ECHO</a:t>
            </a:r>
            <a:endParaRPr lang="en-US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 bwMode="auto">
          <a:xfrm>
            <a:off x="552450" y="1208880"/>
            <a:ext cx="10972800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cs-CZ" dirty="0"/>
              <a:t>Ischemia testing = new wall motion abnormality</a:t>
            </a:r>
          </a:p>
          <a:p>
            <a:pPr eaLnBrk="1" hangingPunct="1"/>
            <a:r>
              <a:rPr lang="cs-CZ" dirty="0"/>
              <a:t>Viability testing = contraction of previously akinetic segment, increase of LVEF</a:t>
            </a:r>
          </a:p>
          <a:p>
            <a:pPr eaLnBrk="1" hangingPunct="1"/>
            <a:r>
              <a:rPr lang="cs-CZ" dirty="0"/>
              <a:t>Low-flow low-gradient aortic stenosis = increase of LVEF and gradient on AV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675" y="3376612"/>
            <a:ext cx="4641850" cy="3481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3694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8117" y="2486819"/>
            <a:ext cx="5870096" cy="328602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Transesophageal ECHO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2494082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  <a:t>Indications </a:t>
            </a:r>
            <a:endParaRPr lang="ar-EG" dirty="0">
              <a:solidFill>
                <a:srgbClr val="FF0000"/>
              </a:solidFill>
            </a:endParaRP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779675" y="1443841"/>
            <a:ext cx="10871353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ar-EG" sz="2800" dirty="0">
                <a:latin typeface="Arial" panose="020B0604020202020204" pitchFamily="34" charset="0"/>
              </a:rPr>
              <a:t>Evaluation of suspected acute aortic pathology including dissection.</a:t>
            </a:r>
            <a:endParaRPr lang="en-US" sz="2800" dirty="0"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ar-EG" sz="2800" dirty="0">
                <a:latin typeface="Arial" panose="020B0604020202020204" pitchFamily="34" charset="0"/>
              </a:rPr>
              <a:t>To determine mechanism of regurgitation and determine suitability of valve repair.</a:t>
            </a:r>
            <a:endParaRPr lang="en-US" sz="2800" dirty="0"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ar-EG" sz="2800" dirty="0">
                <a:latin typeface="Arial" panose="020B0604020202020204" pitchFamily="34" charset="0"/>
              </a:rPr>
              <a:t>To diagnose/manage endocarditis</a:t>
            </a:r>
            <a:endParaRPr lang="en-US" sz="2800" dirty="0"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ar-EG" sz="2800" dirty="0">
                <a:latin typeface="Arial" panose="020B0604020202020204" pitchFamily="34" charset="0"/>
              </a:rPr>
              <a:t>Persistent fever in patient with intracardiac device.</a:t>
            </a:r>
            <a:endParaRPr lang="en-US" sz="2800" dirty="0"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ar-EG" sz="2800" dirty="0">
                <a:latin typeface="Arial" panose="020B0604020202020204" pitchFamily="34" charset="0"/>
              </a:rPr>
              <a:t>Evaluation of patient with atrial fibrillation/flutter to facilitate clinical decision-making with regards to anticoagulation and/or cardioversion and/or radiofrequency ablation. </a:t>
            </a:r>
            <a:endParaRPr lang="ar-EG" sz="2000" dirty="0">
              <a:latin typeface="Arial" panose="020B0604020202020204" pitchFamily="34" charset="0"/>
            </a:endParaRPr>
          </a:p>
        </p:txBody>
      </p:sp>
      <p:sp>
        <p:nvSpPr>
          <p:cNvPr id="14" name="AutoShape 9" descr="https://echobasics.de/trenner.gif"/>
          <p:cNvSpPr>
            <a:spLocks noChangeAspect="1" noChangeArrowheads="1"/>
          </p:cNvSpPr>
          <p:nvPr/>
        </p:nvSpPr>
        <p:spPr bwMode="auto">
          <a:xfrm>
            <a:off x="155575" y="-1235075"/>
            <a:ext cx="190500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EG"/>
          </a:p>
        </p:txBody>
      </p:sp>
      <p:sp>
        <p:nvSpPr>
          <p:cNvPr id="15" name="AutoShape 10" descr="https://echobasics.de/trenner.gif"/>
          <p:cNvSpPr>
            <a:spLocks noChangeAspect="1" noChangeArrowheads="1"/>
          </p:cNvSpPr>
          <p:nvPr/>
        </p:nvSpPr>
        <p:spPr bwMode="auto">
          <a:xfrm>
            <a:off x="155575" y="-685800"/>
            <a:ext cx="190500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EG"/>
          </a:p>
        </p:txBody>
      </p:sp>
      <p:sp>
        <p:nvSpPr>
          <p:cNvPr id="16" name="AutoShape 11" descr="https://echobasics.de/trenner.gif"/>
          <p:cNvSpPr>
            <a:spLocks noChangeAspect="1" noChangeArrowheads="1"/>
          </p:cNvSpPr>
          <p:nvPr/>
        </p:nvSpPr>
        <p:spPr bwMode="auto">
          <a:xfrm>
            <a:off x="155575" y="-136525"/>
            <a:ext cx="190500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EG"/>
          </a:p>
        </p:txBody>
      </p:sp>
      <p:sp>
        <p:nvSpPr>
          <p:cNvPr id="17" name="AutoShape 12" descr="https://echobasics.de/trenner.gif"/>
          <p:cNvSpPr>
            <a:spLocks noChangeAspect="1" noChangeArrowheads="1"/>
          </p:cNvSpPr>
          <p:nvPr/>
        </p:nvSpPr>
        <p:spPr bwMode="auto">
          <a:xfrm>
            <a:off x="155575" y="138113"/>
            <a:ext cx="266700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EG"/>
          </a:p>
        </p:txBody>
      </p:sp>
      <p:sp>
        <p:nvSpPr>
          <p:cNvPr id="18" name="AutoShape 13" descr="https://echobasics.de/trenner.gif"/>
          <p:cNvSpPr>
            <a:spLocks noChangeAspect="1" noChangeArrowheads="1"/>
          </p:cNvSpPr>
          <p:nvPr/>
        </p:nvSpPr>
        <p:spPr bwMode="auto">
          <a:xfrm>
            <a:off x="155575" y="687388"/>
            <a:ext cx="190500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EG"/>
          </a:p>
        </p:txBody>
      </p:sp>
      <p:sp>
        <p:nvSpPr>
          <p:cNvPr id="19" name="AutoShape 14" descr="https://echobasics.de/trenner.gif"/>
          <p:cNvSpPr>
            <a:spLocks noChangeAspect="1" noChangeArrowheads="1"/>
          </p:cNvSpPr>
          <p:nvPr/>
        </p:nvSpPr>
        <p:spPr bwMode="auto">
          <a:xfrm>
            <a:off x="155575" y="1236663"/>
            <a:ext cx="190500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EG"/>
          </a:p>
        </p:txBody>
      </p:sp>
      <p:sp>
        <p:nvSpPr>
          <p:cNvPr id="20" name="AutoShape 15" descr="https://echobasics.de/trenner.gif"/>
          <p:cNvSpPr>
            <a:spLocks noChangeAspect="1" noChangeArrowheads="1"/>
          </p:cNvSpPr>
          <p:nvPr/>
        </p:nvSpPr>
        <p:spPr bwMode="auto">
          <a:xfrm>
            <a:off x="155575" y="1511300"/>
            <a:ext cx="2381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932951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80"/>
          <a:stretch/>
        </p:blipFill>
        <p:spPr bwMode="auto">
          <a:xfrm>
            <a:off x="4543424" y="642936"/>
            <a:ext cx="2657476" cy="2687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" y="680458"/>
            <a:ext cx="3705225" cy="2650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300" y="3619499"/>
            <a:ext cx="3268106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72201" y="3619499"/>
            <a:ext cx="3551345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6657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/>
              <a:t>SPECT</a:t>
            </a:r>
            <a:endParaRPr lang="en-US"/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cs-CZ" dirty="0"/>
              <a:t>I.V. Radioactive agent (Tc-MIBI, thallium) that binds to membranes in cardiocytes</a:t>
            </a:r>
          </a:p>
          <a:p>
            <a:pPr eaLnBrk="1" hangingPunct="1"/>
            <a:r>
              <a:rPr lang="cs-CZ" dirty="0"/>
              <a:t>Measurement of relative LV perfusion</a:t>
            </a:r>
          </a:p>
          <a:p>
            <a:pPr eaLnBrk="1" hangingPunct="1"/>
            <a:r>
              <a:rPr lang="cs-CZ" dirty="0"/>
              <a:t>Pros: Quantification and localization of ischemia, good specificity, viability</a:t>
            </a:r>
            <a:endParaRPr lang="en-US" dirty="0"/>
          </a:p>
          <a:p>
            <a:pPr eaLnBrk="1" hangingPunct="1"/>
            <a:r>
              <a:rPr lang="cs-CZ" dirty="0"/>
              <a:t>Cons: Intermediate sensitivity, high radiation dose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093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100" y="324264"/>
            <a:ext cx="9258300" cy="616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2707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421176"/>
            <a:ext cx="8077200" cy="539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2507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83046"/>
            <a:ext cx="9055100" cy="2682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599" y="3365500"/>
            <a:ext cx="5067453" cy="3492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1347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/>
              <a:t>CT-coronarography</a:t>
            </a:r>
            <a:endParaRPr lang="en-US"/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 bwMode="auto">
          <a:xfrm>
            <a:off x="540972" y="1524001"/>
            <a:ext cx="11066828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cs-CZ" b="1" dirty="0"/>
              <a:t>I.V. iodine </a:t>
            </a:r>
            <a:r>
              <a:rPr lang="cs-CZ" dirty="0"/>
              <a:t>contrast agent, </a:t>
            </a:r>
            <a:r>
              <a:rPr lang="cs-CZ" b="1" dirty="0"/>
              <a:t>beta-blocker</a:t>
            </a:r>
            <a:r>
              <a:rPr lang="cs-CZ" dirty="0"/>
              <a:t> to slow HR and </a:t>
            </a:r>
            <a:r>
              <a:rPr lang="cs-CZ" b="1" dirty="0"/>
              <a:t>nitroglycerine</a:t>
            </a:r>
            <a:r>
              <a:rPr lang="cs-CZ" dirty="0"/>
              <a:t> do dilatate coronary arteries, prospective ECG gating during end-diastole</a:t>
            </a:r>
          </a:p>
          <a:p>
            <a:pPr eaLnBrk="1" hangingPunct="1"/>
            <a:r>
              <a:rPr lang="cs-CZ" dirty="0"/>
              <a:t>Pros: superb sensitivity, fast, additional anatomic information (coronary anomalies, heart chambers, valves, </a:t>
            </a:r>
            <a:r>
              <a:rPr lang="cs-CZ" b="1" dirty="0"/>
              <a:t>aortic root, lungs, pulmonary artery</a:t>
            </a:r>
            <a:r>
              <a:rPr lang="cs-CZ" dirty="0"/>
              <a:t>), calcium score</a:t>
            </a:r>
          </a:p>
          <a:p>
            <a:pPr eaLnBrk="1" hangingPunct="1"/>
            <a:r>
              <a:rPr lang="cs-CZ" dirty="0"/>
              <a:t>Cons: poor performance in Afib, requires very good CT and expert reader</a:t>
            </a:r>
          </a:p>
          <a:p>
            <a:pPr eaLnBrk="1" hangingPunct="1"/>
            <a:r>
              <a:rPr lang="cs-CZ" dirty="0"/>
              <a:t>Additional (experimental) modalities: perfusion CT, CT-FFR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48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641" y="1630496"/>
            <a:ext cx="5177928" cy="446183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Indications &amp; contraindications </a:t>
            </a:r>
            <a:endParaRPr lang="ar-E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500" y="1630496"/>
            <a:ext cx="5726400" cy="446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663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ILOs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44ADFE41-D3B8-4114-952B-15F3C201B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By the end of this lecture, the candidate will be able to 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Enumerate the different cardiac investigations.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Demonstrate the indications, contraindications, values and limitations of most commonly used non -invasive and invasive cardiac investigations 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871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/>
              <a:t>CTC</a:t>
            </a:r>
            <a:endParaRPr lang="en-US"/>
          </a:p>
        </p:txBody>
      </p:sp>
      <p:pic>
        <p:nvPicPr>
          <p:cNvPr id="194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1" y="1219201"/>
            <a:ext cx="8054975" cy="545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02380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/>
              <a:t>CTC</a:t>
            </a:r>
            <a:endParaRPr lang="en-US"/>
          </a:p>
        </p:txBody>
      </p:sp>
      <p:pic>
        <p:nvPicPr>
          <p:cNvPr id="2048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1" y="1404938"/>
            <a:ext cx="5008563" cy="545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200" y="1404938"/>
            <a:ext cx="5130800" cy="545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63904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/>
              <a:t>Cardiac MRI</a:t>
            </a:r>
            <a:endParaRPr lang="en-US"/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cs-CZ" b="1" dirty="0"/>
              <a:t>I.V. Gadolinium </a:t>
            </a:r>
            <a:r>
              <a:rPr lang="cs-CZ" dirty="0"/>
              <a:t>contrast agent, prospective imaging planes</a:t>
            </a:r>
          </a:p>
          <a:p>
            <a:pPr eaLnBrk="1" hangingPunct="1"/>
            <a:r>
              <a:rPr lang="cs-CZ" dirty="0"/>
              <a:t>Pros: best for myocardial diseases, LV and RV volumes, masses, function and viability testing and for congenital heart diseases</a:t>
            </a:r>
          </a:p>
          <a:p>
            <a:pPr eaLnBrk="1" hangingPunct="1"/>
            <a:r>
              <a:rPr lang="cs-CZ" dirty="0"/>
              <a:t>Cons: Exp</a:t>
            </a:r>
            <a:r>
              <a:rPr lang="en-US" dirty="0"/>
              <a:t>e</a:t>
            </a:r>
            <a:r>
              <a:rPr lang="cs-CZ" dirty="0"/>
              <a:t>nsive, time consuming, expet reader, perfusion and stress wall motion MRI are rarely available, does not show coronary arteries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6337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6"/>
            <a:ext cx="10656888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31751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68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5899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/>
              <a:t>Coronary angiography</a:t>
            </a:r>
            <a:endParaRPr lang="en-US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sz="2600" dirty="0"/>
              <a:t>Access</a:t>
            </a:r>
            <a:r>
              <a:rPr lang="cs-CZ" sz="2600" dirty="0"/>
              <a:t> site via radial, femoral or brachial artery with seldinger technique (needle, wire, sheath).</a:t>
            </a:r>
          </a:p>
          <a:p>
            <a:pPr eaLnBrk="1" hangingPunct="1"/>
            <a:r>
              <a:rPr lang="cs-CZ" sz="2600" dirty="0"/>
              <a:t>Selective engagement of left and right coronary ostia with performed shaped catheter (4-6F = 1,33-2mm)</a:t>
            </a:r>
          </a:p>
          <a:p>
            <a:pPr eaLnBrk="1" hangingPunct="1"/>
            <a:r>
              <a:rPr lang="cs-CZ" sz="2600" dirty="0"/>
              <a:t>In selected cases ventriculography and aortography with pigtail catheter</a:t>
            </a:r>
          </a:p>
          <a:p>
            <a:pPr eaLnBrk="1" hangingPunct="1"/>
            <a:r>
              <a:rPr lang="cs-CZ" sz="2600" dirty="0"/>
              <a:t>Pros: Golden standard for coronary stenosis assessment, additional intravascular imaging and preassure measurement (IVUS, OCT, NIRS, FFR), direct PCI</a:t>
            </a:r>
          </a:p>
          <a:p>
            <a:pPr eaLnBrk="1" hangingPunct="1"/>
            <a:r>
              <a:rPr lang="cs-CZ" sz="2600" dirty="0"/>
              <a:t>Cons: Exp</a:t>
            </a:r>
            <a:r>
              <a:rPr lang="en-US" sz="2600" dirty="0"/>
              <a:t>e</a:t>
            </a:r>
            <a:r>
              <a:rPr lang="cs-CZ" sz="2600" dirty="0"/>
              <a:t>nsive, bleeding and contrast ne</a:t>
            </a:r>
            <a:r>
              <a:rPr lang="en-US" sz="2600" dirty="0" err="1"/>
              <a:t>phr</a:t>
            </a:r>
            <a:r>
              <a:rPr lang="cs-CZ" sz="2600" dirty="0"/>
              <a:t>opathy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9574994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/>
              <a:t>ICA</a:t>
            </a:r>
            <a:endParaRPr lang="en-US"/>
          </a:p>
        </p:txBody>
      </p:sp>
      <p:pic>
        <p:nvPicPr>
          <p:cNvPr id="26628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0" y="3302000"/>
            <a:ext cx="66040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47801"/>
            <a:ext cx="5791200" cy="289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21995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147638"/>
            <a:ext cx="10401300" cy="6165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921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/>
              <a:t>ICA</a:t>
            </a:r>
            <a:endParaRPr lang="en-US"/>
          </a:p>
        </p:txBody>
      </p:sp>
      <p:pic>
        <p:nvPicPr>
          <p:cNvPr id="2765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25" y="1524001"/>
            <a:ext cx="4660900" cy="458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901" y="1524000"/>
            <a:ext cx="4543425" cy="4581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35179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/>
              <a:t>Aortography and ventriculography</a:t>
            </a:r>
            <a:endParaRPr lang="en-US"/>
          </a:p>
        </p:txBody>
      </p:sp>
      <p:pic>
        <p:nvPicPr>
          <p:cNvPr id="2867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5" y="1489075"/>
            <a:ext cx="4064000" cy="40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1" y="1489075"/>
            <a:ext cx="5116513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1355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dirty="0"/>
              <a:t>Cardiovascular </a:t>
            </a:r>
            <a:r>
              <a:rPr lang="en-US" dirty="0"/>
              <a:t>investigations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sz="2400" dirty="0"/>
              <a:t>ECG</a:t>
            </a:r>
            <a:endParaRPr lang="cs-CZ" sz="2400" dirty="0"/>
          </a:p>
          <a:p>
            <a:pPr eaLnBrk="1" hangingPunct="1"/>
            <a:r>
              <a:rPr lang="cs-CZ" sz="2400" dirty="0"/>
              <a:t>Stress ECG</a:t>
            </a:r>
          </a:p>
          <a:p>
            <a:pPr eaLnBrk="1" hangingPunct="1"/>
            <a:r>
              <a:rPr lang="cs-CZ" sz="2400" dirty="0"/>
              <a:t>Transthoracic echocardiography (TTE)</a:t>
            </a:r>
          </a:p>
          <a:p>
            <a:pPr eaLnBrk="1" hangingPunct="1"/>
            <a:r>
              <a:rPr lang="cs-CZ" sz="2400" dirty="0"/>
              <a:t>Dobutamine stress ECHO</a:t>
            </a:r>
          </a:p>
          <a:p>
            <a:pPr eaLnBrk="1" hangingPunct="1"/>
            <a:r>
              <a:rPr lang="cs-CZ" sz="2400" dirty="0"/>
              <a:t>Transesophageal echocardiography (TOE)</a:t>
            </a:r>
          </a:p>
          <a:p>
            <a:pPr eaLnBrk="1" hangingPunct="1"/>
            <a:r>
              <a:rPr lang="en-US" sz="2400" dirty="0"/>
              <a:t>Myocardial perfusion imaging (MPI)</a:t>
            </a:r>
            <a:endParaRPr lang="cs-CZ" sz="2400" dirty="0"/>
          </a:p>
          <a:p>
            <a:pPr eaLnBrk="1" hangingPunct="1"/>
            <a:r>
              <a:rPr lang="cs-CZ" sz="2400" dirty="0"/>
              <a:t>CT angiography (CTA) / coronarography (CTC)</a:t>
            </a:r>
          </a:p>
          <a:p>
            <a:pPr eaLnBrk="1" hangingPunct="1"/>
            <a:r>
              <a:rPr lang="cs-CZ" sz="2400" dirty="0"/>
              <a:t>Cardicac MRI (CMRI)</a:t>
            </a:r>
          </a:p>
          <a:p>
            <a:pPr eaLnBrk="1" hangingPunct="1"/>
            <a:r>
              <a:rPr lang="cs-CZ" sz="2400" dirty="0"/>
              <a:t>Invasive coronary angiography (ICA) / peripheral angiography</a:t>
            </a:r>
          </a:p>
          <a:p>
            <a:pPr eaLnBrk="1" hangingPunct="1"/>
            <a:r>
              <a:rPr lang="cs-CZ" sz="2400" dirty="0"/>
              <a:t>Invasive hemodynamic measurement</a:t>
            </a:r>
          </a:p>
        </p:txBody>
      </p:sp>
    </p:spTree>
    <p:extLst>
      <p:ext uri="{BB962C8B-B14F-4D97-AF65-F5344CB8AC3E}">
        <p14:creationId xmlns:p14="http://schemas.microsoft.com/office/powerpoint/2010/main" val="20723366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/>
              <a:t>Hemodynamic measurement</a:t>
            </a:r>
            <a:endParaRPr lang="en-US"/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cs-CZ"/>
              <a:t>Direct invasive measurement of pressures and saturation and assessment of cardiac output with thermodilution or O2 consuption (Fick)</a:t>
            </a:r>
          </a:p>
          <a:p>
            <a:pPr eaLnBrk="1" hangingPunct="1"/>
            <a:r>
              <a:rPr lang="cs-CZ"/>
              <a:t>CVP – RA – RV – PA- PCWP (right side)</a:t>
            </a:r>
          </a:p>
          <a:p>
            <a:pPr eaLnBrk="1" hangingPunct="1"/>
            <a:r>
              <a:rPr lang="cs-CZ"/>
              <a:t>Aorta – LV (left side)</a:t>
            </a:r>
          </a:p>
          <a:p>
            <a:pPr eaLnBrk="1" hangingPunct="1"/>
            <a:r>
              <a:rPr lang="cs-CZ"/>
              <a:t>CO/CI</a:t>
            </a:r>
          </a:p>
          <a:p>
            <a:pPr eaLnBrk="1" hangingPunct="1"/>
            <a:r>
              <a:rPr lang="cs-CZ"/>
              <a:t>Calculated: TPG, diastolic pulmonary gradient, PVR/PVRI, SVR/SVRI</a:t>
            </a:r>
          </a:p>
        </p:txBody>
      </p:sp>
    </p:spTree>
    <p:extLst>
      <p:ext uri="{BB962C8B-B14F-4D97-AF65-F5344CB8AC3E}">
        <p14:creationId xmlns:p14="http://schemas.microsoft.com/office/powerpoint/2010/main" val="22813181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/>
              <a:t>Hemodynamic measurement</a:t>
            </a:r>
            <a:endParaRPr lang="en-US"/>
          </a:p>
        </p:txBody>
      </p:sp>
      <p:pic>
        <p:nvPicPr>
          <p:cNvPr id="348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25" y="1422401"/>
            <a:ext cx="499110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4" descr="Výsledek obrázku pro vilem gan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1422401"/>
            <a:ext cx="3629025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1" name="TextBox 4"/>
          <p:cNvSpPr txBox="1">
            <a:spLocks noChangeArrowheads="1"/>
          </p:cNvSpPr>
          <p:nvPr/>
        </p:nvSpPr>
        <p:spPr bwMode="auto">
          <a:xfrm>
            <a:off x="1981201" y="5334001"/>
            <a:ext cx="36290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cs-CZ">
                <a:latin typeface="Calibri" panose="020F0502020204030204" pitchFamily="34" charset="0"/>
              </a:rPr>
              <a:t>Vilém Ganz </a:t>
            </a:r>
            <a:r>
              <a:rPr lang="en-US">
                <a:latin typeface="Calibri" panose="020F0502020204030204" pitchFamily="34" charset="0"/>
              </a:rPr>
              <a:t>1919-2009, </a:t>
            </a:r>
            <a:r>
              <a:rPr lang="cs-CZ">
                <a:latin typeface="Calibri" panose="020F0502020204030204" pitchFamily="34" charset="0"/>
              </a:rPr>
              <a:t>Czech </a:t>
            </a:r>
            <a:r>
              <a:rPr lang="en-US">
                <a:latin typeface="Calibri" panose="020F0502020204030204" pitchFamily="34" charset="0"/>
              </a:rPr>
              <a:t>cardiologist and</a:t>
            </a:r>
            <a:r>
              <a:rPr lang="cs-CZ">
                <a:latin typeface="Calibri" panose="020F0502020204030204" pitchFamily="34" charset="0"/>
              </a:rPr>
              <a:t> the</a:t>
            </a:r>
            <a:r>
              <a:rPr lang="en-US">
                <a:latin typeface="Calibri" panose="020F0502020204030204" pitchFamily="34" charset="0"/>
              </a:rPr>
              <a:t> co-inventor of the Swan-Ganz catheter</a:t>
            </a:r>
            <a:r>
              <a:rPr lang="cs-CZ">
                <a:latin typeface="Calibri" panose="020F0502020204030204" pitchFamily="34" charset="0"/>
              </a:rPr>
              <a:t>.</a:t>
            </a:r>
            <a:endParaRPr lang="en-US">
              <a:latin typeface="Calibri" panose="020F0502020204030204" pitchFamily="34" charset="0"/>
            </a:endParaRPr>
          </a:p>
        </p:txBody>
      </p:sp>
      <p:sp>
        <p:nvSpPr>
          <p:cNvPr id="34822" name="TextBox 5"/>
          <p:cNvSpPr txBox="1">
            <a:spLocks noChangeArrowheads="1"/>
          </p:cNvSpPr>
          <p:nvPr/>
        </p:nvSpPr>
        <p:spPr bwMode="auto">
          <a:xfrm>
            <a:off x="7073900" y="5334000"/>
            <a:ext cx="2063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>
                <a:latin typeface="Calibri" panose="020F0502020204030204" pitchFamily="34" charset="0"/>
              </a:rPr>
              <a:t>Swan-Ganz catheter</a:t>
            </a:r>
          </a:p>
        </p:txBody>
      </p:sp>
    </p:spTree>
    <p:extLst>
      <p:ext uri="{BB962C8B-B14F-4D97-AF65-F5344CB8AC3E}">
        <p14:creationId xmlns:p14="http://schemas.microsoft.com/office/powerpoint/2010/main" val="38695357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203200"/>
            <a:ext cx="11912599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602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0F325AE-1E2E-41A3-8D4D-842DD8B7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49AC3F-9803-46D1-AD66-4F0E0FD58131}" type="datetime4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March 4, 2025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6502585-D629-41D9-B786-2F4CFB224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Internal Medicine Department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1ECFD13-057C-43CA-9C12-9ADAAC35E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0A3EC9-E8BA-4062-809F-C0D16F9877F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FCD685F6-124F-4ED2-AF58-07C6E91EA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Which of the following is the best cardiac investigation to diagnose atrial fibrillation is 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ECG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ECHO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Cardiac MRI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CT coronary </a:t>
            </a:r>
            <a:r>
              <a:rPr lang="en-US" dirty="0" err="1"/>
              <a:t>Angio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Answer: 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82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70 y. old male who is hypertensive , complaining of recent attacks of dyspnea on minimal exertion associated with dizziness. Ejection systolic murmur is heard during cardiac auscultation.</a:t>
            </a:r>
          </a:p>
          <a:p>
            <a:r>
              <a:rPr lang="en-US" dirty="0"/>
              <a:t>What is the next step in diagnosis?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Stress ECG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ECHO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Invasive coronary </a:t>
            </a:r>
            <a:r>
              <a:rPr lang="en-US" dirty="0" err="1"/>
              <a:t>angio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Cardiac MRI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Answer: 2</a:t>
            </a:r>
          </a:p>
          <a:p>
            <a:endParaRPr lang="ar-E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2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129079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35 y. old female is complaining of sudden onset of dyspnea associated with palpitation after 10 days of recumbency due to fracture femur.</a:t>
            </a:r>
          </a:p>
          <a:p>
            <a:r>
              <a:rPr lang="en-US" dirty="0"/>
              <a:t>What is the best investigation for diagnosis of her condition?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Cardiac MRI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Transesophageal echo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Stress MPI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Cardiac CT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Answer: 4</a:t>
            </a:r>
            <a:endParaRPr lang="ar-E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3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1782123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65 y. old male who is diabetic and hypertensive came to the ER complaining of central squeezing chest pain, ECG shows anterior STEMI.</a:t>
            </a:r>
          </a:p>
          <a:p>
            <a:r>
              <a:rPr lang="en-US" dirty="0"/>
              <a:t>What is the next step in his management?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ECHO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Cardiac MRI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Invasive </a:t>
            </a:r>
            <a:r>
              <a:rPr lang="en-US" dirty="0" err="1"/>
              <a:t>coronay</a:t>
            </a:r>
            <a:r>
              <a:rPr lang="en-US" dirty="0"/>
              <a:t> </a:t>
            </a:r>
            <a:r>
              <a:rPr lang="en-US" dirty="0" err="1"/>
              <a:t>angio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Coronary CT </a:t>
            </a:r>
            <a:r>
              <a:rPr lang="en-US" dirty="0" err="1"/>
              <a:t>angio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Answer: 3 </a:t>
            </a:r>
            <a:endParaRPr lang="ar-E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4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35371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D07740BF-2B6A-4FF7-A5EF-8D5B88999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 message</a:t>
            </a:r>
            <a:endParaRPr lang="ar-EG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8890F54-382A-4F97-9BAE-CD1B24570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ACB99-A60C-4E81-AEFD-1958F25DDBC0}" type="datetime4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March 4, 2025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826742F-4D7A-481D-8CD6-AF9CF89D4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Internal Medicine Department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D391C55-3AB7-4F50-8F4E-6FEBB0920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0A3EC9-E8BA-4062-809F-C0D16F9877F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2" descr="Výsledek obrázku pro mol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82" y="1600200"/>
            <a:ext cx="7067636" cy="3390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3886200" y="5196452"/>
            <a:ext cx="44196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cs-CZ" sz="2800" dirty="0">
                <a:latin typeface="Calibri" panose="020F0502020204030204" pitchFamily="34" charset="0"/>
              </a:rPr>
              <a:t>Without imaging a doctor is blind as a mole.</a:t>
            </a:r>
            <a:endParaRPr lang="en-US" sz="28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36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Braunwald</a:t>
            </a:r>
            <a:r>
              <a:rPr lang="en-US" dirty="0"/>
              <a:t> Heart Disease.</a:t>
            </a:r>
          </a:p>
          <a:p>
            <a:r>
              <a:rPr lang="en-US" dirty="0" err="1"/>
              <a:t>Topol</a:t>
            </a:r>
            <a:r>
              <a:rPr lang="en-US" dirty="0"/>
              <a:t> cardiovascular medicine.</a:t>
            </a:r>
          </a:p>
          <a:p>
            <a:r>
              <a:rPr lang="en-US" dirty="0"/>
              <a:t>Noninvasive Testing for Coronary Artery Disease .</a:t>
            </a:r>
          </a:p>
          <a:p>
            <a:r>
              <a:rPr lang="en-US" dirty="0"/>
              <a:t>Comparative Effectiveness Reviews, No. 171.</a:t>
            </a:r>
          </a:p>
          <a:p>
            <a:r>
              <a:rPr lang="en-US" dirty="0"/>
              <a:t>Skelly AC, Hashimoto R, Buckley DI, et al.</a:t>
            </a:r>
          </a:p>
          <a:p>
            <a:r>
              <a:rPr lang="en-US" dirty="0"/>
              <a:t>Rockville (MD): </a:t>
            </a:r>
            <a:r>
              <a:rPr lang="en-US" dirty="0">
                <a:hlinkClick r:id="rId2"/>
              </a:rPr>
              <a:t>Agency for Healthcare Research and Quality (US)</a:t>
            </a:r>
            <a:r>
              <a:rPr lang="en-US" dirty="0"/>
              <a:t>; 2016 Mar.</a:t>
            </a:r>
          </a:p>
          <a:p>
            <a:endParaRPr lang="ar-E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read ?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26142090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0" y="2631162"/>
            <a:ext cx="6096000" cy="1107996"/>
          </a:xfrm>
          <a:gradFill rotWithShape="1">
            <a:gsLst>
              <a:gs pos="100000">
                <a:srgbClr val="FFFFFF"/>
              </a:gs>
              <a:gs pos="100000">
                <a:srgbClr val="00005E"/>
              </a:gs>
            </a:gsLst>
            <a:lin ang="5400000" scaled="1"/>
          </a:gradFill>
          <a:ln w="114300" cmpd="thickThin" algn="ctr">
            <a:solidFill>
              <a:srgbClr val="D4A940"/>
            </a:solidFill>
            <a:round/>
            <a:headEnd/>
            <a:tailEnd/>
          </a:ln>
          <a:effectLst/>
        </p:spPr>
        <p:txBody>
          <a:bodyPr wrap="square" anchor="ctr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marL="88900">
              <a:spcBef>
                <a:spcPct val="20000"/>
              </a:spcBef>
            </a:pPr>
            <a:r>
              <a:rPr lang="en-US" sz="6600" dirty="0">
                <a:ln w="0"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8611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be discussed in details in separate lectures.</a:t>
            </a:r>
            <a:endParaRPr lang="ar-E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ECG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3701635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422" y="1432193"/>
            <a:ext cx="6455884" cy="503470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Chest X-ray</a:t>
            </a:r>
            <a:endParaRPr lang="ar-E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550" y="2115238"/>
            <a:ext cx="4705293" cy="443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79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180975"/>
            <a:ext cx="2505075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899" y="247649"/>
            <a:ext cx="2371725" cy="237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0675" y="2767012"/>
            <a:ext cx="2505075" cy="542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Normal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390899" y="2767012"/>
            <a:ext cx="2371725" cy="542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Pleural effusion</a:t>
            </a:r>
            <a:endParaRPr lang="en-US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688" y="261935"/>
            <a:ext cx="2466975" cy="2281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6262688" y="2767012"/>
            <a:ext cx="2466975" cy="542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Pericardial effusion</a:t>
            </a:r>
            <a:endParaRPr lang="en-US" dirty="0"/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59"/>
          <a:stretch/>
        </p:blipFill>
        <p:spPr bwMode="auto">
          <a:xfrm>
            <a:off x="9205913" y="261935"/>
            <a:ext cx="2466975" cy="2281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9205913" y="2686050"/>
            <a:ext cx="2566987" cy="514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pneumonia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75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/>
              <a:t>General principles of stress tests</a:t>
            </a:r>
            <a:endParaRPr lang="en-US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cs-CZ" dirty="0"/>
              <a:t>Ischemia testing</a:t>
            </a:r>
          </a:p>
          <a:p>
            <a:pPr eaLnBrk="1" hangingPunct="1"/>
            <a:r>
              <a:rPr lang="en-US" dirty="0"/>
              <a:t>Functional capacity assessment</a:t>
            </a:r>
            <a:endParaRPr lang="cs-CZ" dirty="0"/>
          </a:p>
          <a:p>
            <a:pPr eaLnBrk="1" hangingPunct="1"/>
            <a:r>
              <a:rPr lang="cs-CZ" dirty="0"/>
              <a:t>Viability testing</a:t>
            </a:r>
          </a:p>
          <a:p>
            <a:pPr eaLnBrk="1" hangingPunct="1"/>
            <a:r>
              <a:rPr lang="cs-CZ" dirty="0"/>
              <a:t>Before the test:</a:t>
            </a:r>
          </a:p>
          <a:p>
            <a:pPr lvl="1" eaLnBrk="1" hangingPunct="1"/>
            <a:r>
              <a:rPr lang="cs-CZ" dirty="0"/>
              <a:t>Assess the pretest probability</a:t>
            </a:r>
          </a:p>
          <a:p>
            <a:pPr lvl="1" eaLnBrk="1" hangingPunct="1"/>
            <a:r>
              <a:rPr lang="cs-CZ" dirty="0"/>
              <a:t>Know sensitivity and specificity</a:t>
            </a:r>
          </a:p>
          <a:p>
            <a:pPr lvl="1" eaLnBrk="1" hangingPunct="1"/>
            <a:r>
              <a:rPr lang="cs-CZ" dirty="0"/>
              <a:t>Are there therapeutic consequences?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52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/>
              <a:t>Stress ECG</a:t>
            </a:r>
            <a:endParaRPr lang="en-US"/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cs-CZ"/>
              <a:t>Pros: Cheap, available, fast, non-invasive</a:t>
            </a:r>
          </a:p>
          <a:p>
            <a:pPr eaLnBrk="1" hangingPunct="1"/>
            <a:r>
              <a:rPr lang="cs-CZ"/>
              <a:t>Cons: low sensitivity, many non-diagnostic findings, does not localize ischemia</a:t>
            </a:r>
          </a:p>
          <a:p>
            <a:pPr eaLnBrk="1" hangingPunct="1"/>
            <a:r>
              <a:rPr lang="cs-CZ"/>
              <a:t>Aim: adequate workload (W/kg, age dependent), at least submaximal heart rate 0.8x(220-age)</a:t>
            </a:r>
          </a:p>
          <a:p>
            <a:pPr eaLnBrk="1" hangingPunct="1"/>
            <a:r>
              <a:rPr lang="cs-CZ"/>
              <a:t>Ischemia = horizonatl or descending ST-depressions at least 1mm in two leads</a:t>
            </a:r>
          </a:p>
          <a:p>
            <a:pPr eaLnBrk="1" hangingPunct="1"/>
            <a:r>
              <a:rPr lang="cs-CZ"/>
              <a:t>Abnormal: hypertensive hyperreaction </a:t>
            </a:r>
            <a:r>
              <a:rPr lang="en-US"/>
              <a:t>&gt; 250/115 mmHg</a:t>
            </a:r>
            <a:r>
              <a:rPr lang="cs-CZ"/>
              <a:t>, drop in blood pressure, nsVT, new Afib, claudications, chest pain, dyspnea</a:t>
            </a:r>
          </a:p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9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2306</TotalTime>
  <Words>1012</Words>
  <Application>Microsoft Office PowerPoint</Application>
  <PresentationFormat>Custom</PresentationFormat>
  <Paragraphs>154</Paragraphs>
  <Slides>49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1" baseType="lpstr">
      <vt:lpstr>Office Theme</vt:lpstr>
      <vt:lpstr>1_Office Theme</vt:lpstr>
      <vt:lpstr>PowerPoint Presentation</vt:lpstr>
      <vt:lpstr>PowerPoint Presentation</vt:lpstr>
      <vt:lpstr>ILOs</vt:lpstr>
      <vt:lpstr>Cardiovascular investigations</vt:lpstr>
      <vt:lpstr>ECG</vt:lpstr>
      <vt:lpstr>Chest X-ray</vt:lpstr>
      <vt:lpstr>PowerPoint Presentation</vt:lpstr>
      <vt:lpstr>General principles of stress tests</vt:lpstr>
      <vt:lpstr>Stress ECG</vt:lpstr>
      <vt:lpstr>PowerPoint Presentation</vt:lpstr>
      <vt:lpstr>Stress ECG</vt:lpstr>
      <vt:lpstr>PowerPoint Presentation</vt:lpstr>
      <vt:lpstr>PowerPoint Presentation</vt:lpstr>
      <vt:lpstr>Positive stress ECG</vt:lpstr>
      <vt:lpstr>Transthorathic Echocardiography</vt:lpstr>
      <vt:lpstr>TTE</vt:lpstr>
      <vt:lpstr>indications </vt:lpstr>
      <vt:lpstr>PowerPoint Presentation</vt:lpstr>
      <vt:lpstr>PowerPoint Presentation</vt:lpstr>
      <vt:lpstr>Stress ECHO</vt:lpstr>
      <vt:lpstr>Transesophageal ECHO</vt:lpstr>
      <vt:lpstr>Indications </vt:lpstr>
      <vt:lpstr>PowerPoint Presentation</vt:lpstr>
      <vt:lpstr>SPECT</vt:lpstr>
      <vt:lpstr>PowerPoint Presentation</vt:lpstr>
      <vt:lpstr>PowerPoint Presentation</vt:lpstr>
      <vt:lpstr>PowerPoint Presentation</vt:lpstr>
      <vt:lpstr>CT-coronarography</vt:lpstr>
      <vt:lpstr>Indications &amp; contraindications </vt:lpstr>
      <vt:lpstr>CTC</vt:lpstr>
      <vt:lpstr>CTC</vt:lpstr>
      <vt:lpstr>Cardiac MRI</vt:lpstr>
      <vt:lpstr>PowerPoint Presentation</vt:lpstr>
      <vt:lpstr>PowerPoint Presentation</vt:lpstr>
      <vt:lpstr>Coronary angiography</vt:lpstr>
      <vt:lpstr>ICA</vt:lpstr>
      <vt:lpstr>PowerPoint Presentation</vt:lpstr>
      <vt:lpstr>ICA</vt:lpstr>
      <vt:lpstr>Aortography and ventriculography</vt:lpstr>
      <vt:lpstr>Hemodynamic measurement</vt:lpstr>
      <vt:lpstr>Hemodynamic measurement</vt:lpstr>
      <vt:lpstr>PowerPoint Presentation</vt:lpstr>
      <vt:lpstr>Quiz 1</vt:lpstr>
      <vt:lpstr>Quiz 2</vt:lpstr>
      <vt:lpstr>Quiz 3</vt:lpstr>
      <vt:lpstr>Quiz 4</vt:lpstr>
      <vt:lpstr>Take home message</vt:lpstr>
      <vt:lpstr>What to read ?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sameh shaheen</dc:creator>
  <cp:lastModifiedBy>dell</cp:lastModifiedBy>
  <cp:revision>25</cp:revision>
  <dcterms:created xsi:type="dcterms:W3CDTF">2021-08-02T19:32:35Z</dcterms:created>
  <dcterms:modified xsi:type="dcterms:W3CDTF">2025-03-04T08:29:38Z</dcterms:modified>
</cp:coreProperties>
</file>